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6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1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7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8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9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0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0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7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4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7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rs.org/projects/work-plan/taxation-in-fair-value-measurements/comment-letters-projects/ed-annual-improvement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rs.org/projects/work-plan/taxation-in-fair-value-measurements/comment-letters-projects/ed-annual-improvement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rs.org/projects/work-plan/amendments-to-ifrs-17/comment-letters-projects/ed-amendments-to-ifrs-17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rs.org/projects/work-plan/updating-a-reference-to-the-conceptual-framework-ifrs-3/comment-letters-projects/ed-reference-to-the-conceptual-framewor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888197"/>
              </p:ext>
            </p:extLst>
          </p:nvPr>
        </p:nvGraphicFramePr>
        <p:xfrm>
          <a:off x="838201" y="1883331"/>
          <a:ext cx="10515601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113">
                  <a:extLst>
                    <a:ext uri="{9D8B030D-6E8A-4147-A177-3AD203B41FA5}">
                      <a16:colId xmlns:a16="http://schemas.microsoft.com/office/drawing/2014/main" val="1754166338"/>
                    </a:ext>
                  </a:extLst>
                </a:gridCol>
                <a:gridCol w="6114363">
                  <a:extLst>
                    <a:ext uri="{9D8B030D-6E8A-4147-A177-3AD203B41FA5}">
                      <a16:colId xmlns:a16="http://schemas.microsoft.com/office/drawing/2014/main" val="3062170912"/>
                    </a:ext>
                  </a:extLst>
                </a:gridCol>
                <a:gridCol w="1769125">
                  <a:extLst>
                    <a:ext uri="{9D8B030D-6E8A-4147-A177-3AD203B41FA5}">
                      <a16:colId xmlns:a16="http://schemas.microsoft.com/office/drawing/2014/main" val="371109759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Standard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Proposed amendment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Comment Deadline</a:t>
                      </a:r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5190"/>
                  </a:ext>
                </a:extLst>
              </a:tr>
              <a:tr h="1513840">
                <a:tc>
                  <a:txBody>
                    <a:bodyPr/>
                    <a:lstStyle/>
                    <a:p>
                      <a:r>
                        <a:rPr lang="en-GB" sz="19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1 </a:t>
                      </a:r>
                      <a:r>
                        <a:rPr lang="en-GB" sz="19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First-time Adoption of International Financial Reporting Standards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proposed amendment relates to the measurement of cumulative translation differences.</a:t>
                      </a:r>
                    </a:p>
                    <a:p>
                      <a:r>
                        <a:rPr lang="en-US" sz="1900" dirty="0" smtClean="0">
                          <a:hlinkClick r:id="rId2"/>
                        </a:rPr>
                        <a:t>https://www.ifrs.org/projects/work-plan/taxation-in-fair-value-measurements/comment-letters-projects/ed-annual-improvements/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August 2019</a:t>
                      </a:r>
                      <a:r>
                        <a:rPr lang="en-US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127867"/>
                  </a:ext>
                </a:extLst>
              </a:tr>
              <a:tr h="1798320">
                <a:tc>
                  <a:txBody>
                    <a:bodyPr/>
                    <a:lstStyle/>
                    <a:p>
                      <a:r>
                        <a:rPr lang="en-US" sz="19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9 </a:t>
                      </a:r>
                      <a:r>
                        <a:rPr lang="en-US" sz="19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Financial Instruments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Clarify the fees a company includes in assessing the terms of a new or modified financial liability to determine whether to derecognise a financial liability.</a:t>
                      </a:r>
                    </a:p>
                    <a:p>
                      <a:r>
                        <a:rPr lang="en-US" sz="1900" dirty="0" smtClean="0">
                          <a:hlinkClick r:id="rId2"/>
                        </a:rPr>
                        <a:t>https://www.ifrs.org/projects/work-plan/taxation-in-fair-value-measurements/comment-letters-projects/ed-annual-improvements/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 August 2019</a:t>
                      </a:r>
                      <a:r>
                        <a:rPr kumimoji="0" lang="en-US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  <a:endParaRPr kumimoji="0" lang="en-US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5993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76E5-C62E-49DD-A113-6101C9EC976C}" type="slidenum">
              <a:rPr lang="en-GB" smtClean="0"/>
              <a:t>1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2700" b="1" dirty="0">
                <a:latin typeface="Khmer MEF2" panose="02000506000000020004" pitchFamily="2" charset="0"/>
                <a:cs typeface="Khmer MEF2" panose="02000506000000020004" pitchFamily="2" charset="0"/>
              </a:rPr>
              <a:t/>
            </a:r>
            <a:br>
              <a:rPr lang="en-US" sz="2700" b="1" dirty="0">
                <a:latin typeface="Khmer MEF2" panose="02000506000000020004" pitchFamily="2" charset="0"/>
                <a:cs typeface="Khmer MEF2" panose="02000506000000020004" pitchFamily="2" charset="0"/>
              </a:rPr>
            </a:br>
            <a:r>
              <a:rPr lang="en-US" sz="2700" b="1" dirty="0">
                <a:latin typeface="Khmer MEF2" panose="02000506000000020004" pitchFamily="2" charset="0"/>
                <a:cs typeface="Khmer MEF2" panose="02000506000000020004" pitchFamily="2" charset="0"/>
              </a:rPr>
              <a:t/>
            </a:r>
            <a:br>
              <a:rPr lang="en-US" sz="2700" b="1" dirty="0">
                <a:latin typeface="Khmer MEF2" panose="02000506000000020004" pitchFamily="2" charset="0"/>
                <a:cs typeface="Khmer MEF2" panose="02000506000000020004" pitchFamily="2" charset="0"/>
              </a:rPr>
            </a:br>
            <a:r>
              <a:rPr lang="en-US" sz="2700" b="1" dirty="0" smtClean="0">
                <a:latin typeface="Khmer MEF2" panose="02000506000000020004" pitchFamily="2" charset="0"/>
                <a:cs typeface="Khmer MEF2" panose="02000506000000020004" pitchFamily="2" charset="0"/>
              </a:rPr>
              <a:t>Appendix</a:t>
            </a:r>
            <a:r>
              <a:rPr lang="km-KH" sz="2700" b="1" dirty="0">
                <a:latin typeface="Khmer MEF2" panose="02000506000000020004" pitchFamily="2" charset="0"/>
                <a:cs typeface="Khmer MEF2" panose="02000506000000020004" pitchFamily="2" charset="0"/>
              </a:rPr>
              <a:t/>
            </a:r>
            <a:br>
              <a:rPr lang="km-KH" sz="2700" b="1" dirty="0">
                <a:latin typeface="Khmer MEF2" panose="02000506000000020004" pitchFamily="2" charset="0"/>
                <a:cs typeface="Khmer MEF2" panose="02000506000000020004" pitchFamily="2" charset="0"/>
              </a:rPr>
            </a:br>
            <a:r>
              <a:rPr lang="en-US" sz="2700" b="1" dirty="0">
                <a:latin typeface="Khmer MEF2" panose="02000506000000020004" pitchFamily="2" charset="0"/>
                <a:cs typeface="Khmer MEF2" panose="02000506000000020004" pitchFamily="2" charset="0"/>
              </a:rPr>
              <a:t>International Accounting Standard Board</a:t>
            </a:r>
            <a:r>
              <a:rPr lang="km-KH" b="1" dirty="0" smtClean="0">
                <a:latin typeface="Khmer MEF2" panose="02000506000000020004" pitchFamily="2" charset="0"/>
                <a:cs typeface="Khmer MEF2" panose="02000506000000020004" pitchFamily="2" charset="0"/>
              </a:rPr>
              <a:t/>
            </a:r>
            <a:br>
              <a:rPr lang="km-KH" b="1" dirty="0" smtClean="0">
                <a:latin typeface="Khmer MEF2" panose="02000506000000020004" pitchFamily="2" charset="0"/>
                <a:cs typeface="Khmer MEF2" panose="02000506000000020004" pitchFamily="2" charset="0"/>
              </a:rPr>
            </a:br>
            <a:endParaRPr lang="en-US" b="1" dirty="0">
              <a:latin typeface="Khmer MEF2" panose="02000506000000020004" pitchFamily="2" charset="0"/>
              <a:cs typeface="Khmer MEF2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522672"/>
              </p:ext>
            </p:extLst>
          </p:nvPr>
        </p:nvGraphicFramePr>
        <p:xfrm>
          <a:off x="838201" y="473168"/>
          <a:ext cx="10515601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113">
                  <a:extLst>
                    <a:ext uri="{9D8B030D-6E8A-4147-A177-3AD203B41FA5}">
                      <a16:colId xmlns:a16="http://schemas.microsoft.com/office/drawing/2014/main" val="1754166338"/>
                    </a:ext>
                  </a:extLst>
                </a:gridCol>
                <a:gridCol w="6114363">
                  <a:extLst>
                    <a:ext uri="{9D8B030D-6E8A-4147-A177-3AD203B41FA5}">
                      <a16:colId xmlns:a16="http://schemas.microsoft.com/office/drawing/2014/main" val="3062170912"/>
                    </a:ext>
                  </a:extLst>
                </a:gridCol>
                <a:gridCol w="1769125">
                  <a:extLst>
                    <a:ext uri="{9D8B030D-6E8A-4147-A177-3AD203B41FA5}">
                      <a16:colId xmlns:a16="http://schemas.microsoft.com/office/drawing/2014/main" val="371109759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Standard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Proposed amendment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Comment Deadline</a:t>
                      </a:r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5190"/>
                  </a:ext>
                </a:extLst>
              </a:tr>
              <a:tr h="1513840">
                <a:tc>
                  <a:txBody>
                    <a:bodyPr/>
                    <a:lstStyle/>
                    <a:p>
                      <a:r>
                        <a:rPr lang="en-GB" sz="19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Illustrative Examples accompanying IFRS 16 </a:t>
                      </a:r>
                      <a:r>
                        <a:rPr lang="en-GB" sz="19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Leases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Remove the potential for confusion regarding lease incentives by amending an Illustrative Example accompanying IFRS 16.</a:t>
                      </a:r>
                    </a:p>
                    <a:p>
                      <a:r>
                        <a:rPr lang="en-US" sz="1900" dirty="0" smtClean="0">
                          <a:hlinkClick r:id="rId2"/>
                        </a:rPr>
                        <a:t>https://www.ifrs.org/projects/work-plan/taxation-in-fair-value-measurements/comment-letters-projects/ed-annual-improvements/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 August 2019</a:t>
                      </a:r>
                      <a:r>
                        <a:rPr kumimoji="0" lang="en-US" sz="1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  <a:endParaRPr kumimoji="0" lang="en-US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576299"/>
                  </a:ext>
                </a:extLst>
              </a:tr>
              <a:tr h="1513840">
                <a:tc>
                  <a:txBody>
                    <a:bodyPr/>
                    <a:lstStyle/>
                    <a:p>
                      <a:r>
                        <a:rPr lang="en-US" sz="19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IAS 41 </a:t>
                      </a:r>
                      <a:r>
                        <a:rPr lang="en-US" sz="19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Agriculture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Align the fair value measurement requirements in IAS 41 with those in other IFRS Standards.</a:t>
                      </a:r>
                      <a:r>
                        <a:rPr lang="en-US" sz="1900" dirty="0" smtClean="0">
                          <a:hlinkClick r:id="rId2"/>
                        </a:rPr>
                        <a:t> https://www.ifrs.org/projects/work-plan/taxation-in-fair-value-measurements/comment-letters-projects/ed-annual-improvements/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 August 2019</a:t>
                      </a:r>
                      <a:r>
                        <a:rPr kumimoji="0" lang="en-US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  <a:endParaRPr kumimoji="0" lang="en-US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07826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76E5-C62E-49DD-A113-6101C9EC97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6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635493"/>
              </p:ext>
            </p:extLst>
          </p:nvPr>
        </p:nvGraphicFramePr>
        <p:xfrm>
          <a:off x="838200" y="484188"/>
          <a:ext cx="10515601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113">
                  <a:extLst>
                    <a:ext uri="{9D8B030D-6E8A-4147-A177-3AD203B41FA5}">
                      <a16:colId xmlns:a16="http://schemas.microsoft.com/office/drawing/2014/main" val="1754166338"/>
                    </a:ext>
                  </a:extLst>
                </a:gridCol>
                <a:gridCol w="6114363">
                  <a:extLst>
                    <a:ext uri="{9D8B030D-6E8A-4147-A177-3AD203B41FA5}">
                      <a16:colId xmlns:a16="http://schemas.microsoft.com/office/drawing/2014/main" val="3062170912"/>
                    </a:ext>
                  </a:extLst>
                </a:gridCol>
                <a:gridCol w="1769125">
                  <a:extLst>
                    <a:ext uri="{9D8B030D-6E8A-4147-A177-3AD203B41FA5}">
                      <a16:colId xmlns:a16="http://schemas.microsoft.com/office/drawing/2014/main" val="371109759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Standard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Proposed amendment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Comment Deadline</a:t>
                      </a:r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5190"/>
                  </a:ext>
                </a:extLst>
              </a:tr>
              <a:tr h="4074160">
                <a:tc>
                  <a:txBody>
                    <a:bodyPr/>
                    <a:lstStyle/>
                    <a:p>
                      <a:r>
                        <a:rPr lang="en-US" sz="19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17 Insurance contract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Scope exclusions—credit cards and loans that meet the definition of an insurance contract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recovery of insurance acquisition cash flows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Contractual service margin attributable to investment-return service and investment-related service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Reinsurance contracts held—recovery of losses on underlying insurance contracts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 in the statement of financial position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Applicability of the risk mitigation option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date of IFRS 17 and the IFRS 9 </a:t>
                      </a:r>
                      <a:r>
                        <a:rPr lang="en-GB" sz="19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Instruments</a:t>
                      </a: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temporary exemption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Transition modifications and reliefs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900" dirty="0" smtClean="0">
                          <a:hlinkClick r:id="rId2"/>
                        </a:rPr>
                        <a:t>https://www.ifrs.org/projects/work-plan/amendments-to-ifrs-17/comment-letters-projects/ed-amendments-to-ifrs-17/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September 2019</a:t>
                      </a:r>
                      <a:r>
                        <a:rPr lang="en-US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96342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76E5-C62E-49DD-A113-6101C9EC97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3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629956"/>
              </p:ext>
            </p:extLst>
          </p:nvPr>
        </p:nvGraphicFramePr>
        <p:xfrm>
          <a:off x="838200" y="484188"/>
          <a:ext cx="10515601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113">
                  <a:extLst>
                    <a:ext uri="{9D8B030D-6E8A-4147-A177-3AD203B41FA5}">
                      <a16:colId xmlns:a16="http://schemas.microsoft.com/office/drawing/2014/main" val="1754166338"/>
                    </a:ext>
                  </a:extLst>
                </a:gridCol>
                <a:gridCol w="6114363">
                  <a:extLst>
                    <a:ext uri="{9D8B030D-6E8A-4147-A177-3AD203B41FA5}">
                      <a16:colId xmlns:a16="http://schemas.microsoft.com/office/drawing/2014/main" val="3062170912"/>
                    </a:ext>
                  </a:extLst>
                </a:gridCol>
                <a:gridCol w="1769125">
                  <a:extLst>
                    <a:ext uri="{9D8B030D-6E8A-4147-A177-3AD203B41FA5}">
                      <a16:colId xmlns:a16="http://schemas.microsoft.com/office/drawing/2014/main" val="371109759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Standard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Proposed amendment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Comment Deadline</a:t>
                      </a:r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5190"/>
                  </a:ext>
                </a:extLst>
              </a:tr>
              <a:tr h="23672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3 Business Combinations</a:t>
                      </a:r>
                      <a:endParaRPr lang="en-US" sz="1900" b="1" i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Updating the reference without making any other changes to IFRS 3 could change the accounting requirements for business combinations because the liability definition in the 2018 Conceptual Framework is broader than that in previous versions</a:t>
                      </a:r>
                    </a:p>
                    <a:p>
                      <a:r>
                        <a:rPr lang="en-US" sz="1900" dirty="0" smtClean="0">
                          <a:hlinkClick r:id="rId2"/>
                        </a:rPr>
                        <a:t>https://www.ifrs.org/projects/work-plan/updating-a-reference-to-the-conceptual-framework-ifrs-3/comment-letters-projects/ed-reference-to-the-conceptual-framework/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September</a:t>
                      </a:r>
                      <a:r>
                        <a:rPr lang="en-US" sz="19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  <a:endParaRPr lang="en-US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8589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76E5-C62E-49DD-A113-6101C9EC97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17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231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Khmer MEF2</vt:lpstr>
      <vt:lpstr>Times New Roman</vt:lpstr>
      <vt:lpstr>Office Theme</vt:lpstr>
      <vt:lpstr>  Appendix International Accounting Standard Board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ក្រុមប្រឹក្សាភិបាលស្តង់ដាគណនេយ្យអន្តរជាតិ International Accounting Standard Board </dc:title>
  <dc:creator>Yang Jingling</dc:creator>
  <cp:lastModifiedBy>Yang Jingling</cp:lastModifiedBy>
  <cp:revision>9</cp:revision>
  <cp:lastPrinted>2019-09-10T03:32:49Z</cp:lastPrinted>
  <dcterms:created xsi:type="dcterms:W3CDTF">2019-07-16T07:39:28Z</dcterms:created>
  <dcterms:modified xsi:type="dcterms:W3CDTF">2019-09-10T07:03:15Z</dcterms:modified>
</cp:coreProperties>
</file>